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6" r:id="rId3"/>
    <p:sldId id="268" r:id="rId4"/>
    <p:sldId id="267" r:id="rId5"/>
    <p:sldId id="273" r:id="rId6"/>
    <p:sldId id="270" r:id="rId7"/>
    <p:sldId id="272" r:id="rId8"/>
    <p:sldId id="271" r:id="rId9"/>
    <p:sldId id="269" r:id="rId10"/>
    <p:sldId id="27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9" autoAdjust="0"/>
    <p:restoredTop sz="90720" autoAdjust="0"/>
  </p:normalViewPr>
  <p:slideViewPr>
    <p:cSldViewPr>
      <p:cViewPr varScale="1">
        <p:scale>
          <a:sx n="103" d="100"/>
          <a:sy n="103" d="100"/>
        </p:scale>
        <p:origin x="96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2" d="100"/>
          <a:sy n="92" d="100"/>
        </p:scale>
        <p:origin x="-2648" y="-11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1"/>
          </a:xfrm>
          <a:prstGeom prst="rect">
            <a:avLst/>
          </a:prstGeom>
        </p:spPr>
        <p:txBody>
          <a:bodyPr vert="horz" lIns="93317" tIns="46659" rIns="93317" bIns="46659" rtlCol="0"/>
          <a:lstStyle>
            <a:lvl1pPr algn="r">
              <a:defRPr sz="1200"/>
            </a:lvl1pPr>
          </a:lstStyle>
          <a:p>
            <a:fld id="{90B2347B-F371-4B59-992D-BF136017EBD4}" type="datetimeFigureOut">
              <a:rPr lang="en-US" smtClean="0"/>
              <a:t>4/12/2019</a:t>
            </a:fld>
            <a:endParaRPr lang="en-US"/>
          </a:p>
        </p:txBody>
      </p:sp>
      <p:sp>
        <p:nvSpPr>
          <p:cNvPr id="4" name="Footer Placeholder 3"/>
          <p:cNvSpPr>
            <a:spLocks noGrp="1"/>
          </p:cNvSpPr>
          <p:nvPr>
            <p:ph type="ftr" sz="quarter" idx="2"/>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0"/>
          </a:xfrm>
          <a:prstGeom prst="rect">
            <a:avLst/>
          </a:prstGeom>
        </p:spPr>
        <p:txBody>
          <a:bodyPr vert="horz" lIns="93317" tIns="46659" rIns="93317" bIns="46659" rtlCol="0" anchor="b"/>
          <a:lstStyle>
            <a:lvl1pPr algn="r">
              <a:defRPr sz="1200"/>
            </a:lvl1pPr>
          </a:lstStyle>
          <a:p>
            <a:fld id="{736FD648-97E3-4403-839A-90BFB34F69E4}" type="slidenum">
              <a:rPr lang="en-US" smtClean="0"/>
              <a:t>‹#›</a:t>
            </a:fld>
            <a:endParaRPr lang="en-US"/>
          </a:p>
        </p:txBody>
      </p:sp>
    </p:spTree>
    <p:extLst>
      <p:ext uri="{BB962C8B-B14F-4D97-AF65-F5344CB8AC3E}">
        <p14:creationId xmlns:p14="http://schemas.microsoft.com/office/powerpoint/2010/main" val="3811065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7531" y="0"/>
            <a:ext cx="3043979" cy="467363"/>
          </a:xfrm>
          <a:prstGeom prst="rect">
            <a:avLst/>
          </a:prstGeom>
        </p:spPr>
        <p:txBody>
          <a:bodyPr vert="horz" lIns="91577" tIns="45789" rIns="91577" bIns="45789" rtlCol="0"/>
          <a:lstStyle>
            <a:lvl1pPr algn="r">
              <a:defRPr sz="1200"/>
            </a:lvl1pPr>
          </a:lstStyle>
          <a:p>
            <a:fld id="{0C935E72-9B82-4D21-A286-6E78ED3278A3}" type="datetimeFigureOut">
              <a:rPr lang="en-US" smtClean="0"/>
              <a:t>4/12/2019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946" y="4479687"/>
            <a:ext cx="5617208" cy="3665776"/>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8"/>
            <a:ext cx="3043979" cy="467363"/>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7531" y="8841738"/>
            <a:ext cx="3043979" cy="467363"/>
          </a:xfrm>
          <a:prstGeom prst="rect">
            <a:avLst/>
          </a:prstGeom>
        </p:spPr>
        <p:txBody>
          <a:bodyPr vert="horz" lIns="91577" tIns="45789" rIns="91577" bIns="45789" rtlCol="0" anchor="b"/>
          <a:lstStyle>
            <a:lvl1pPr algn="r">
              <a:defRPr sz="1200"/>
            </a:lvl1pPr>
          </a:lstStyle>
          <a:p>
            <a:fld id="{0D7FC295-7663-40B8-9235-1490CABB6813}" type="slidenum">
              <a:rPr lang="en-US" smtClean="0"/>
              <a:t>‹#›</a:t>
            </a:fld>
            <a:endParaRPr lang="en-US"/>
          </a:p>
        </p:txBody>
      </p:sp>
    </p:spTree>
    <p:extLst>
      <p:ext uri="{BB962C8B-B14F-4D97-AF65-F5344CB8AC3E}">
        <p14:creationId xmlns:p14="http://schemas.microsoft.com/office/powerpoint/2010/main" val="134237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a:t>
            </a:r>
            <a:r>
              <a:rPr lang="en-US" baseline="0" dirty="0" smtClean="0"/>
              <a:t> 8-18-15</a:t>
            </a:r>
            <a:r>
              <a:rPr lang="en-US" dirty="0" smtClean="0"/>
              <a:t>, 2015</a:t>
            </a:r>
            <a:endParaRPr lang="en-US" dirty="0"/>
          </a:p>
        </p:txBody>
      </p:sp>
      <p:sp>
        <p:nvSpPr>
          <p:cNvPr id="4" name="Slide Number Placeholder 3"/>
          <p:cNvSpPr>
            <a:spLocks noGrp="1"/>
          </p:cNvSpPr>
          <p:nvPr>
            <p:ph type="sldNum" sz="quarter" idx="10"/>
          </p:nvPr>
        </p:nvSpPr>
        <p:spPr/>
        <p:txBody>
          <a:bodyPr/>
          <a:lstStyle/>
          <a:p>
            <a:fld id="{0D7FC295-7663-40B8-9235-1490CABB6813}" type="slidenum">
              <a:rPr lang="en-US" smtClean="0"/>
              <a:t>1</a:t>
            </a:fld>
            <a:endParaRPr lang="en-US"/>
          </a:p>
        </p:txBody>
      </p:sp>
    </p:spTree>
    <p:extLst>
      <p:ext uri="{BB962C8B-B14F-4D97-AF65-F5344CB8AC3E}">
        <p14:creationId xmlns:p14="http://schemas.microsoft.com/office/powerpoint/2010/main" val="350054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7FC295-7663-40B8-9235-1490CABB6813}" type="slidenum">
              <a:rPr lang="en-US" smtClean="0"/>
              <a:t>3</a:t>
            </a:fld>
            <a:endParaRPr lang="en-US"/>
          </a:p>
        </p:txBody>
      </p:sp>
    </p:spTree>
    <p:extLst>
      <p:ext uri="{BB962C8B-B14F-4D97-AF65-F5344CB8AC3E}">
        <p14:creationId xmlns:p14="http://schemas.microsoft.com/office/powerpoint/2010/main" val="2238030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0371615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97536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92141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47428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5371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4572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360145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97687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45304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32217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4/12/2019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79045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PP_BlueBase_SloGo.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39734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25LiveSupport@clackamas.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PP_WhiteCoverX.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32" y="0"/>
            <a:ext cx="9144000" cy="6858000"/>
          </a:xfrm>
          <a:prstGeom prst="rect">
            <a:avLst/>
          </a:prstGeom>
        </p:spPr>
      </p:pic>
      <p:sp>
        <p:nvSpPr>
          <p:cNvPr id="7" name="Title 1"/>
          <p:cNvSpPr>
            <a:spLocks noGrp="1"/>
          </p:cNvSpPr>
          <p:nvPr>
            <p:ph type="ctrTitle"/>
          </p:nvPr>
        </p:nvSpPr>
        <p:spPr>
          <a:xfrm>
            <a:off x="914400" y="1905000"/>
            <a:ext cx="7315200" cy="609600"/>
          </a:xfrm>
        </p:spPr>
        <p:txBody>
          <a:bodyPr>
            <a:noAutofit/>
          </a:bodyPr>
          <a:lstStyle/>
          <a:p>
            <a:r>
              <a:rPr lang="en-US" b="1" dirty="0" smtClean="0">
                <a:solidFill>
                  <a:schemeClr val="bg2"/>
                </a:solidFill>
                <a:latin typeface="Arial" panose="020B0604020202020204" pitchFamily="34" charset="0"/>
                <a:cs typeface="Arial" panose="020B0604020202020204" pitchFamily="34" charset="0"/>
              </a:rPr>
              <a:t>25Live Scheduling System Enhancements</a:t>
            </a:r>
            <a:endParaRPr lang="en-US" b="1"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4474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Enhancement Project</a:t>
            </a:r>
            <a:endParaRPr lang="en-US" sz="4000" b="1"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Key Dates</a:t>
            </a:r>
            <a:endParaRPr lang="en-US" sz="24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990600" y="1828800"/>
            <a:ext cx="7696200" cy="3816429"/>
          </a:xfrm>
          <a:prstGeom prst="rect">
            <a:avLst/>
          </a:prstGeom>
        </p:spPr>
        <p:txBody>
          <a:bodyPr wrap="square">
            <a:spAutoFit/>
          </a:bodyPr>
          <a:lstStyle/>
          <a:p>
            <a:r>
              <a:rPr lang="en-US" sz="2400" b="1" dirty="0">
                <a:solidFill>
                  <a:srgbClr val="C00000"/>
                </a:solidFill>
                <a:latin typeface="Arial" panose="020B0604020202020204" pitchFamily="34" charset="0"/>
                <a:cs typeface="Arial" panose="020B0604020202020204" pitchFamily="34" charset="0"/>
              </a:rPr>
              <a:t>Pre-Launch Trainings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5/1/19 </a:t>
            </a:r>
            <a:r>
              <a:rPr lang="en-US" sz="1600" dirty="0">
                <a:latin typeface="Arial" panose="020B0604020202020204" pitchFamily="34" charset="0"/>
                <a:cs typeface="Arial" panose="020B0604020202020204" pitchFamily="34" charset="0"/>
              </a:rPr>
              <a:t>3-4:00PM (M132)</a:t>
            </a:r>
            <a:endParaRPr lang="en-US" sz="1600"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5/2/19 9-10:00AM (M132)</a:t>
            </a:r>
            <a:endParaRPr lang="en-US" sz="1600"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r>
              <a:rPr lang="en-US" sz="2400" b="1" dirty="0">
                <a:solidFill>
                  <a:srgbClr val="C00000"/>
                </a:solidFill>
                <a:latin typeface="Arial" panose="020B0604020202020204" pitchFamily="34" charset="0"/>
                <a:cs typeface="Arial" panose="020B0604020202020204" pitchFamily="34" charset="0"/>
              </a:rPr>
              <a:t>Production Launch Date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5/10/2019</a:t>
            </a:r>
          </a:p>
          <a:p>
            <a:pPr marL="742950" lvl="1" indent="-285750">
              <a:buFont typeface="Arial"/>
              <a:buChar char="•"/>
            </a:pPr>
            <a:endParaRPr lang="en-US" dirty="0">
              <a:latin typeface="Arial" panose="020B0604020202020204" pitchFamily="34" charset="0"/>
              <a:cs typeface="Arial" panose="020B0604020202020204" pitchFamily="34" charset="0"/>
            </a:endParaRPr>
          </a:p>
          <a:p>
            <a:r>
              <a:rPr lang="en-US" sz="2400" b="1" dirty="0">
                <a:solidFill>
                  <a:srgbClr val="C00000"/>
                </a:solidFill>
                <a:latin typeface="Arial" panose="020B0604020202020204" pitchFamily="34" charset="0"/>
                <a:cs typeface="Arial" panose="020B0604020202020204" pitchFamily="34" charset="0"/>
              </a:rPr>
              <a:t>Post-Launch Trainings</a:t>
            </a:r>
          </a:p>
          <a:p>
            <a:pPr marL="285750" indent="-285750">
              <a:buFont typeface="Arial"/>
              <a:buChar char="•"/>
            </a:pPr>
            <a:endParaRPr lang="en-US"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5/15/19 </a:t>
            </a:r>
            <a:r>
              <a:rPr lang="en-US" sz="1600" dirty="0">
                <a:latin typeface="Arial" panose="020B0604020202020204" pitchFamily="34" charset="0"/>
                <a:cs typeface="Arial" panose="020B0604020202020204" pitchFamily="34" charset="0"/>
              </a:rPr>
              <a:t>8:30-9:30AM </a:t>
            </a:r>
            <a:r>
              <a:rPr lang="en-US" sz="1600" dirty="0">
                <a:latin typeface="Arial" panose="020B0604020202020204" pitchFamily="34" charset="0"/>
                <a:cs typeface="Arial" panose="020B0604020202020204" pitchFamily="34" charset="0"/>
              </a:rPr>
              <a:t>(M132)</a:t>
            </a:r>
          </a:p>
          <a:p>
            <a:pPr marL="285750" indent="-285750">
              <a:buFont typeface="Arial"/>
              <a:buChar char="•"/>
            </a:pPr>
            <a:r>
              <a:rPr lang="en-US" sz="1600" dirty="0">
                <a:latin typeface="Arial" panose="020B0604020202020204" pitchFamily="34" charset="0"/>
                <a:cs typeface="Arial" panose="020B0604020202020204" pitchFamily="34" charset="0"/>
              </a:rPr>
              <a:t>5/16/19 3-4:00PM (M130)</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007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a:t>
            </a:r>
            <a:r>
              <a:rPr lang="en-US" sz="4000" dirty="0" smtClean="0">
                <a:latin typeface="Arial" panose="020B0604020202020204" pitchFamily="34" charset="0"/>
                <a:cs typeface="Arial" panose="020B0604020202020204" pitchFamily="34" charset="0"/>
              </a:rPr>
              <a:t>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55067"/>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25Live Key Users Group Overview</a:t>
            </a:r>
            <a:endParaRPr lang="en-US" sz="24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990600" y="1981200"/>
            <a:ext cx="7696200" cy="3108543"/>
          </a:xfrm>
          <a:prstGeom prst="rect">
            <a:avLst/>
          </a:prstGeom>
        </p:spPr>
        <p:txBody>
          <a:bodyPr wrap="square">
            <a:spAutoFit/>
          </a:bodyPr>
          <a:lstStyle/>
          <a:p>
            <a:r>
              <a:rPr lang="en-US" sz="1400" dirty="0"/>
              <a:t>Comprised of </a:t>
            </a:r>
            <a:r>
              <a:rPr lang="en-US" sz="1400" dirty="0"/>
              <a:t>a </a:t>
            </a:r>
            <a:r>
              <a:rPr lang="en-US" sz="1400" b="1" dirty="0"/>
              <a:t>representative group of key stakeholders </a:t>
            </a:r>
            <a:r>
              <a:rPr lang="en-US" sz="1400" dirty="0"/>
              <a:t>whose intention is to continually examine and improve the functional use and business processes related to all aspects of the Series25 implementation. Series25 includes the main 25Live event scheduling system and all of its related components (i.e. </a:t>
            </a:r>
            <a:r>
              <a:rPr lang="en-US" sz="1400" dirty="0"/>
              <a:t>calendaring, ticketing, accounting, automated classroom scheduling, etc</a:t>
            </a:r>
            <a:r>
              <a:rPr lang="en-US" sz="1400" dirty="0" smtClean="0"/>
              <a:t>.).</a:t>
            </a:r>
          </a:p>
          <a:p>
            <a:r>
              <a:rPr lang="en-US" sz="1400" dirty="0" smtClean="0"/>
              <a:t> </a:t>
            </a:r>
            <a:endParaRPr lang="en-US" sz="1400" dirty="0"/>
          </a:p>
          <a:p>
            <a:r>
              <a:rPr lang="en-US" sz="1400" dirty="0"/>
              <a:t>This group seeks to</a:t>
            </a:r>
            <a:r>
              <a:rPr lang="en-US" sz="1400" dirty="0" smtClean="0"/>
              <a:t>:</a:t>
            </a:r>
          </a:p>
          <a:p>
            <a:endParaRPr lang="en-US" sz="1400" dirty="0"/>
          </a:p>
          <a:p>
            <a:pPr marL="285750" lvl="0" indent="-285750">
              <a:buFont typeface="Arial"/>
              <a:buChar char="•"/>
            </a:pPr>
            <a:r>
              <a:rPr lang="en-US" sz="1400" dirty="0">
                <a:latin typeface="Arial" panose="020B0604020202020204" pitchFamily="34" charset="0"/>
                <a:cs typeface="Arial" panose="020B0604020202020204" pitchFamily="34" charset="0"/>
              </a:rPr>
              <a:t>Continuously improve scheduling and event related processes and reporting.</a:t>
            </a:r>
          </a:p>
          <a:p>
            <a:pPr marL="285750" lvl="0" indent="-285750">
              <a:buFont typeface="Arial"/>
              <a:buChar char="•"/>
            </a:pPr>
            <a:r>
              <a:rPr lang="en-US" sz="1400" dirty="0">
                <a:latin typeface="Arial" panose="020B0604020202020204" pitchFamily="34" charset="0"/>
                <a:cs typeface="Arial" panose="020B0604020202020204" pitchFamily="34" charset="0"/>
              </a:rPr>
              <a:t>Continually improve communication methods between stakeholders and out to the campus.</a:t>
            </a:r>
          </a:p>
          <a:p>
            <a:pPr marL="285750" lvl="0" indent="-285750">
              <a:buFont typeface="Arial"/>
              <a:buChar char="•"/>
            </a:pPr>
            <a:r>
              <a:rPr lang="en-US" sz="1400" dirty="0">
                <a:latin typeface="Arial" panose="020B0604020202020204" pitchFamily="34" charset="0"/>
                <a:cs typeface="Arial" panose="020B0604020202020204" pitchFamily="34" charset="0"/>
              </a:rPr>
              <a:t>Coordinate both vendor delivered system upgrades and new functional implementations.</a:t>
            </a:r>
          </a:p>
          <a:p>
            <a:pPr marL="285750" lvl="0" indent="-285750">
              <a:buFont typeface="Arial"/>
              <a:buChar char="•"/>
            </a:pPr>
            <a:r>
              <a:rPr lang="en-US" sz="1400" dirty="0">
                <a:latin typeface="Arial" panose="020B0604020202020204" pitchFamily="34" charset="0"/>
                <a:cs typeface="Arial" panose="020B0604020202020204" pitchFamily="34" charset="0"/>
              </a:rPr>
              <a:t>Develop and deploy system training as needed.</a:t>
            </a:r>
          </a:p>
          <a:p>
            <a:pPr marL="285750" lvl="0" indent="-285750">
              <a:buFont typeface="Arial"/>
              <a:buChar char="•"/>
            </a:pPr>
            <a:r>
              <a:rPr lang="en-US" sz="1400" dirty="0">
                <a:latin typeface="Arial" panose="020B0604020202020204" pitchFamily="34" charset="0"/>
                <a:cs typeface="Arial" panose="020B0604020202020204" pitchFamily="34" charset="0"/>
              </a:rPr>
              <a:t>Ensure critical informational updates are reflected in the system (i.e., room features, furniture and capacities). </a:t>
            </a:r>
          </a:p>
        </p:txBody>
      </p:sp>
    </p:spTree>
    <p:extLst>
      <p:ext uri="{BB962C8B-B14F-4D97-AF65-F5344CB8AC3E}">
        <p14:creationId xmlns:p14="http://schemas.microsoft.com/office/powerpoint/2010/main" val="685691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b="1" dirty="0" smtClean="0">
                <a:latin typeface="Arial" panose="020B0604020202020204" pitchFamily="34" charset="0"/>
                <a:cs typeface="Arial" panose="020B0604020202020204" pitchFamily="34" charset="0"/>
              </a:rPr>
              <a:t>25Live Enhancement Project</a:t>
            </a:r>
            <a:endParaRPr lang="en-US" sz="4000" b="1" dirty="0">
              <a:latin typeface="Arial" panose="020B0604020202020204" pitchFamily="34" charset="0"/>
              <a:cs typeface="Arial" panose="020B0604020202020204" pitchFamily="34" charset="0"/>
            </a:endParaRPr>
          </a:p>
        </p:txBody>
      </p:sp>
      <p:sp>
        <p:nvSpPr>
          <p:cNvPr id="5" name="TextBox 4"/>
          <p:cNvSpPr txBox="1"/>
          <p:nvPr/>
        </p:nvSpPr>
        <p:spPr>
          <a:xfrm>
            <a:off x="838200" y="1255067"/>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Primary Goal – Ease and Simplicity</a:t>
            </a:r>
            <a:endParaRPr lang="en-US" sz="24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990600" y="1981200"/>
            <a:ext cx="7696200" cy="3139321"/>
          </a:xfrm>
          <a:prstGeom prst="rect">
            <a:avLst/>
          </a:prstGeom>
        </p:spPr>
        <p:txBody>
          <a:bodyPr wrap="square">
            <a:spAutoFit/>
          </a:bodyPr>
          <a:lstStyle/>
          <a:p>
            <a:r>
              <a:rPr lang="en-US" sz="2000" b="1" dirty="0" smtClean="0">
                <a:solidFill>
                  <a:srgbClr val="C00000"/>
                </a:solidFill>
                <a:latin typeface="Arial" panose="020B0604020202020204" pitchFamily="34" charset="0"/>
                <a:cs typeface="Arial" panose="020B0604020202020204" pitchFamily="34" charset="0"/>
              </a:rPr>
              <a:t>Clean and Simple Default Interface</a:t>
            </a:r>
            <a:endParaRPr lang="en-US" sz="2000" b="1" dirty="0">
              <a:solidFill>
                <a:srgbClr val="C00000"/>
              </a:solidFill>
              <a:latin typeface="Arial" panose="020B0604020202020204" pitchFamily="34" charset="0"/>
              <a:cs typeface="Arial" panose="020B0604020202020204" pitchFamily="34" charset="0"/>
            </a:endParaRPr>
          </a:p>
          <a:p>
            <a:pPr marL="285750" indent="-285750" algn="ctr">
              <a:buFont typeface="Arial"/>
              <a:buChar char="•"/>
            </a:pPr>
            <a:endParaRPr lang="en-US" sz="1600" dirty="0">
              <a:latin typeface="Arial" panose="020B0604020202020204" pitchFamily="34" charset="0"/>
              <a:cs typeface="Arial" panose="020B0604020202020204" pitchFamily="34" charset="0"/>
            </a:endParaRPr>
          </a:p>
          <a:p>
            <a:pPr marL="285750" indent="-285750">
              <a:buFont typeface="Arial"/>
              <a:buChar char="•"/>
            </a:pPr>
            <a:endParaRPr lang="en-US" sz="1600" dirty="0">
              <a:latin typeface="Arial" panose="020B0604020202020204" pitchFamily="34" charset="0"/>
              <a:cs typeface="Arial" panose="020B0604020202020204" pitchFamily="34" charset="0"/>
            </a:endParaRPr>
          </a:p>
          <a:p>
            <a:r>
              <a:rPr lang="en-US" sz="2000" b="1" dirty="0" smtClean="0">
                <a:solidFill>
                  <a:srgbClr val="C00000"/>
                </a:solidFill>
                <a:latin typeface="Arial" panose="020B0604020202020204" pitchFamily="34" charset="0"/>
                <a:cs typeface="Arial" panose="020B0604020202020204" pitchFamily="34" charset="0"/>
              </a:rPr>
              <a:t>Improved One Page Request Form</a:t>
            </a:r>
            <a:endParaRPr lang="en-US" sz="2000" b="1" dirty="0">
              <a:solidFill>
                <a:srgbClr val="C00000"/>
              </a:solidFill>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pPr marL="285750" indent="-285750">
              <a:buFont typeface="Arial"/>
              <a:buChar char="•"/>
            </a:pPr>
            <a:endParaRPr lang="en-US" sz="1600" dirty="0">
              <a:latin typeface="Arial" panose="020B0604020202020204" pitchFamily="34" charset="0"/>
              <a:cs typeface="Arial" panose="020B0604020202020204" pitchFamily="34" charset="0"/>
            </a:endParaRPr>
          </a:p>
          <a:p>
            <a:r>
              <a:rPr lang="en-US" sz="2000" b="1" dirty="0" smtClean="0">
                <a:solidFill>
                  <a:srgbClr val="C00000"/>
                </a:solidFill>
                <a:latin typeface="Arial" panose="020B0604020202020204" pitchFamily="34" charset="0"/>
                <a:cs typeface="Arial" panose="020B0604020202020204" pitchFamily="34" charset="0"/>
              </a:rPr>
              <a:t>Meaningful Event Types</a:t>
            </a:r>
            <a:endParaRPr lang="en-US" sz="2000" b="1" dirty="0">
              <a:solidFill>
                <a:srgbClr val="C00000"/>
              </a:solidFill>
              <a:latin typeface="Arial" panose="020B0604020202020204" pitchFamily="34" charset="0"/>
              <a:cs typeface="Arial" panose="020B0604020202020204" pitchFamily="34" charset="0"/>
            </a:endParaRPr>
          </a:p>
          <a:p>
            <a:pPr marL="285750" indent="-285750">
              <a:buFont typeface="Arial"/>
              <a:buChar char="•"/>
            </a:pPr>
            <a:endParaRPr lang="en-US" sz="1600" dirty="0" smtClean="0">
              <a:latin typeface="Arial" panose="020B0604020202020204" pitchFamily="34" charset="0"/>
              <a:cs typeface="Arial" panose="020B0604020202020204" pitchFamily="34" charset="0"/>
            </a:endParaRPr>
          </a:p>
          <a:p>
            <a:endParaRPr lang="en-US" sz="2000" b="1" dirty="0" smtClean="0">
              <a:solidFill>
                <a:srgbClr val="C00000"/>
              </a:solidFill>
              <a:latin typeface="Arial" panose="020B0604020202020204" pitchFamily="34" charset="0"/>
              <a:cs typeface="Arial" panose="020B0604020202020204" pitchFamily="34" charset="0"/>
            </a:endParaRPr>
          </a:p>
          <a:p>
            <a:r>
              <a:rPr lang="en-US" sz="2000" b="1" dirty="0" smtClean="0">
                <a:solidFill>
                  <a:srgbClr val="C00000"/>
                </a:solidFill>
                <a:latin typeface="Arial" panose="020B0604020202020204" pitchFamily="34" charset="0"/>
                <a:cs typeface="Arial" panose="020B0604020202020204" pitchFamily="34" charset="0"/>
              </a:rPr>
              <a:t>Easier </a:t>
            </a:r>
            <a:r>
              <a:rPr lang="en-US" sz="2000" b="1" dirty="0">
                <a:solidFill>
                  <a:srgbClr val="C00000"/>
                </a:solidFill>
                <a:latin typeface="Arial" panose="020B0604020202020204" pitchFamily="34" charset="0"/>
                <a:cs typeface="Arial" panose="020B0604020202020204" pitchFamily="34" charset="0"/>
              </a:rPr>
              <a:t>Service Requests</a:t>
            </a:r>
            <a:endParaRPr lang="en-US" sz="2000" b="1" dirty="0">
              <a:solidFill>
                <a:srgbClr val="C00000"/>
              </a:solidFill>
              <a:latin typeface="Arial" panose="020B0604020202020204" pitchFamily="34" charset="0"/>
              <a:cs typeface="Arial" panose="020B0604020202020204" pitchFamily="34" charset="0"/>
            </a:endParaRPr>
          </a:p>
          <a:p>
            <a:pPr marL="285750" indent="-285750">
              <a:buFont typeface="Arial"/>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750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a:t>
            </a:r>
            <a:r>
              <a:rPr lang="en-US" sz="4000" dirty="0" smtClean="0">
                <a:latin typeface="Arial" panose="020B0604020202020204" pitchFamily="34" charset="0"/>
                <a:cs typeface="Arial" panose="020B0604020202020204" pitchFamily="34" charset="0"/>
              </a:rPr>
              <a:t>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Clean Simple Interface</a:t>
            </a:r>
            <a:endParaRPr lang="en-US" sz="2400" b="1" i="1"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307099" y="2743200"/>
            <a:ext cx="4987001" cy="3048000"/>
          </a:xfrm>
          <a:prstGeom prst="rect">
            <a:avLst/>
          </a:prstGeom>
        </p:spPr>
      </p:pic>
      <p:sp>
        <p:nvSpPr>
          <p:cNvPr id="3" name="Rectangle 2"/>
          <p:cNvSpPr/>
          <p:nvPr/>
        </p:nvSpPr>
        <p:spPr>
          <a:xfrm>
            <a:off x="990600" y="1828800"/>
            <a:ext cx="7620000" cy="646331"/>
          </a:xfrm>
          <a:prstGeom prst="rect">
            <a:avLst/>
          </a:prstGeom>
        </p:spPr>
        <p:txBody>
          <a:bodyPr wrap="square">
            <a:spAutoFit/>
          </a:bodyPr>
          <a:lstStyle/>
          <a:p>
            <a:pPr marL="285750" indent="-285750">
              <a:buFont typeface="Arial"/>
              <a:buChar char="•"/>
            </a:pPr>
            <a:r>
              <a:rPr lang="en-US" dirty="0" smtClean="0">
                <a:latin typeface="Arial" panose="020B0604020202020204" pitchFamily="34" charset="0"/>
                <a:cs typeface="Arial" panose="020B0604020202020204" pitchFamily="34" charset="0"/>
              </a:rPr>
              <a:t>Most </a:t>
            </a:r>
            <a:r>
              <a:rPr lang="en-US" dirty="0">
                <a:latin typeface="Arial" panose="020B0604020202020204" pitchFamily="34" charset="0"/>
                <a:cs typeface="Arial" panose="020B0604020202020204" pitchFamily="34" charset="0"/>
              </a:rPr>
              <a:t>requestors don’t need </a:t>
            </a:r>
            <a:r>
              <a:rPr lang="en-US" dirty="0" smtClean="0">
                <a:latin typeface="Arial" panose="020B0604020202020204" pitchFamily="34" charset="0"/>
                <a:cs typeface="Arial" panose="020B0604020202020204" pitchFamily="34" charset="0"/>
              </a:rPr>
              <a:t>everything</a:t>
            </a:r>
            <a:endParaRPr lang="en-US" dirty="0">
              <a:latin typeface="Arial" panose="020B0604020202020204" pitchFamily="34" charset="0"/>
              <a:cs typeface="Arial" panose="020B0604020202020204" pitchFamily="34" charset="0"/>
            </a:endParaRPr>
          </a:p>
          <a:p>
            <a:pPr marL="285750" indent="-285750">
              <a:buFont typeface="Arial"/>
              <a:buChar char="•"/>
            </a:pPr>
            <a:r>
              <a:rPr lang="en-US" dirty="0">
                <a:latin typeface="Arial" panose="020B0604020202020204" pitchFamily="34" charset="0"/>
                <a:cs typeface="Arial" panose="020B0604020202020204" pitchFamily="34" charset="0"/>
              </a:rPr>
              <a:t>Take advantage of simplified interface – developed for “mobile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621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a:t>
            </a:r>
            <a:r>
              <a:rPr lang="en-US" sz="4000" dirty="0" smtClean="0">
                <a:latin typeface="Arial" panose="020B0604020202020204" pitchFamily="34" charset="0"/>
                <a:cs typeface="Arial" panose="020B0604020202020204" pitchFamily="34" charset="0"/>
              </a:rPr>
              <a:t>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One-Page Request Form</a:t>
            </a:r>
            <a:endParaRPr lang="en-US" sz="2400" b="1" i="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505200" y="2514600"/>
            <a:ext cx="2784528" cy="3341433"/>
          </a:xfrm>
          <a:prstGeom prst="rect">
            <a:avLst/>
          </a:prstGeom>
        </p:spPr>
      </p:pic>
      <p:sp>
        <p:nvSpPr>
          <p:cNvPr id="4" name="Rectangle 3"/>
          <p:cNvSpPr/>
          <p:nvPr/>
        </p:nvSpPr>
        <p:spPr>
          <a:xfrm>
            <a:off x="873210" y="1909465"/>
            <a:ext cx="7508789" cy="646331"/>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 No more clicking through multiple pages to submit a simple meeting </a:t>
            </a:r>
            <a:r>
              <a:rPr lang="en-US" dirty="0" smtClean="0">
                <a:latin typeface="Arial" panose="020B0604020202020204" pitchFamily="34" charset="0"/>
                <a:cs typeface="Arial" panose="020B0604020202020204" pitchFamily="34" charset="0"/>
              </a:rPr>
              <a:t>request</a:t>
            </a:r>
            <a:endParaRPr lang="en-US" dirty="0"/>
          </a:p>
        </p:txBody>
      </p:sp>
    </p:spTree>
    <p:extLst>
      <p:ext uri="{BB962C8B-B14F-4D97-AF65-F5344CB8AC3E}">
        <p14:creationId xmlns:p14="http://schemas.microsoft.com/office/powerpoint/2010/main" val="2447772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a:t>
            </a:r>
            <a:r>
              <a:rPr lang="en-US" sz="4000" dirty="0" smtClean="0">
                <a:latin typeface="Arial" panose="020B0604020202020204" pitchFamily="34" charset="0"/>
                <a:cs typeface="Arial" panose="020B0604020202020204" pitchFamily="34" charset="0"/>
              </a:rPr>
              <a:t>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New Event Types</a:t>
            </a:r>
            <a:endParaRPr lang="en-US" sz="2400" b="1" i="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5410200" y="1697353"/>
            <a:ext cx="3565774" cy="3953236"/>
          </a:xfrm>
          <a:prstGeom prst="rect">
            <a:avLst/>
          </a:prstGeom>
        </p:spPr>
      </p:pic>
      <p:sp>
        <p:nvSpPr>
          <p:cNvPr id="8" name="Rectangle 7"/>
          <p:cNvSpPr/>
          <p:nvPr/>
        </p:nvSpPr>
        <p:spPr>
          <a:xfrm>
            <a:off x="838200" y="1981200"/>
            <a:ext cx="4419600" cy="3477875"/>
          </a:xfrm>
          <a:prstGeom prst="rect">
            <a:avLst/>
          </a:prstGeom>
        </p:spPr>
        <p:txBody>
          <a:bodyPr wrap="square">
            <a:sp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No need to declare if it is a staff, student or external event; or the campus</a:t>
            </a:r>
          </a:p>
          <a:p>
            <a:pPr marL="285750" indent="-285750">
              <a:buFont typeface="Arial"/>
              <a:buChar char="•"/>
            </a:pP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a:t>
            </a:r>
            <a:r>
              <a:rPr lang="en-US" sz="1600" dirty="0" smtClean="0">
                <a:latin typeface="Arial" panose="020B0604020202020204" pitchFamily="34" charset="0"/>
                <a:cs typeface="Arial" panose="020B0604020202020204" pitchFamily="34" charset="0"/>
              </a:rPr>
              <a:t>elect </a:t>
            </a:r>
            <a:r>
              <a:rPr lang="en-US" sz="1600" dirty="0">
                <a:latin typeface="Arial" panose="020B0604020202020204" pitchFamily="34" charset="0"/>
                <a:cs typeface="Arial" panose="020B0604020202020204" pitchFamily="34" charset="0"/>
              </a:rPr>
              <a:t>what type of event you are actually putting </a:t>
            </a:r>
            <a:r>
              <a:rPr lang="en-US" sz="1600" dirty="0" smtClean="0">
                <a:latin typeface="Arial" panose="020B0604020202020204" pitchFamily="34" charset="0"/>
                <a:cs typeface="Arial" panose="020B0604020202020204" pitchFamily="34" charset="0"/>
              </a:rPr>
              <a:t>together</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Set us up for future capabilities:</a:t>
            </a:r>
            <a:br>
              <a:rPr lang="en-US" sz="1600" dirty="0" smtClean="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Ask for different info for different types of events</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Improve event searches, calendaring and reporting</a:t>
            </a:r>
            <a:endParaRPr lang="en-US" sz="1600" dirty="0">
              <a:latin typeface="Arial" panose="020B0604020202020204" pitchFamily="34" charset="0"/>
              <a:cs typeface="Arial" panose="020B0604020202020204" pitchFamily="34" charset="0"/>
            </a:endParaRPr>
          </a:p>
          <a:p>
            <a:pPr marL="285750" indent="-285750">
              <a:buFont typeface="Arial"/>
              <a:buChar char="•"/>
            </a:pP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430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a:t>
            </a:r>
            <a:r>
              <a:rPr lang="en-US" sz="4000" dirty="0" smtClean="0">
                <a:latin typeface="Arial" panose="020B0604020202020204" pitchFamily="34" charset="0"/>
                <a:cs typeface="Arial" panose="020B0604020202020204" pitchFamily="34" charset="0"/>
              </a:rPr>
              <a:t>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Required Services</a:t>
            </a:r>
            <a:endParaRPr lang="en-US" sz="2400" b="1" i="1" dirty="0">
              <a:latin typeface="Times New Roman" panose="02020603050405020304" pitchFamily="18" charset="0"/>
              <a:cs typeface="Times New Roman" panose="02020603050405020304" pitchFamily="18" charset="0"/>
            </a:endParaRPr>
          </a:p>
        </p:txBody>
      </p:sp>
      <p:sp>
        <p:nvSpPr>
          <p:cNvPr id="8" name="Rectangle 7"/>
          <p:cNvSpPr/>
          <p:nvPr/>
        </p:nvSpPr>
        <p:spPr>
          <a:xfrm>
            <a:off x="990600" y="1938297"/>
            <a:ext cx="3810000" cy="1077218"/>
          </a:xfrm>
          <a:prstGeom prst="rect">
            <a:avLst/>
          </a:prstGeom>
        </p:spPr>
        <p:txBody>
          <a:bodyPr wrap="square">
            <a:spAutoFit/>
          </a:bodyPr>
          <a:lstStyle/>
          <a:p>
            <a:pPr marL="285750" indent="-285750">
              <a:buFont typeface="Arial"/>
              <a:buChar char="•"/>
            </a:pPr>
            <a:r>
              <a:rPr lang="en-US" sz="1600" dirty="0">
                <a:latin typeface="Arial" panose="020B0604020202020204" pitchFamily="34" charset="0"/>
                <a:cs typeface="Arial" panose="020B0604020202020204" pitchFamily="34" charset="0"/>
              </a:rPr>
              <a:t>E</a:t>
            </a:r>
            <a:r>
              <a:rPr lang="en-US" sz="1600" dirty="0" smtClean="0">
                <a:latin typeface="Arial" panose="020B0604020202020204" pitchFamily="34" charset="0"/>
                <a:cs typeface="Arial" panose="020B0604020202020204" pitchFamily="34" charset="0"/>
              </a:rPr>
              <a:t>asier to request other services</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285750" indent="-285750">
              <a:buFont typeface="Arial"/>
              <a:buChar char="•"/>
            </a:pPr>
            <a:endParaRPr lang="en-US" sz="1600" dirty="0" smtClean="0">
              <a:latin typeface="Arial" panose="020B0604020202020204" pitchFamily="34" charset="0"/>
              <a:cs typeface="Arial" panose="020B0604020202020204" pitchFamily="34" charset="0"/>
            </a:endParaRPr>
          </a:p>
          <a:p>
            <a:pPr marL="285750" indent="-285750">
              <a:buFont typeface="Arial"/>
              <a:buChar char="•"/>
            </a:pPr>
            <a:endParaRPr lang="en-US" sz="16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800600" y="1878573"/>
            <a:ext cx="4038600" cy="3979827"/>
          </a:xfrm>
          <a:prstGeom prst="rect">
            <a:avLst/>
          </a:prstGeom>
        </p:spPr>
      </p:pic>
    </p:spTree>
    <p:extLst>
      <p:ext uri="{BB962C8B-B14F-4D97-AF65-F5344CB8AC3E}">
        <p14:creationId xmlns:p14="http://schemas.microsoft.com/office/powerpoint/2010/main" val="1645407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a:t>
            </a:r>
            <a:r>
              <a:rPr lang="en-US" sz="4000" dirty="0" smtClean="0">
                <a:latin typeface="Arial" panose="020B0604020202020204" pitchFamily="34" charset="0"/>
                <a:cs typeface="Arial" panose="020B0604020202020204" pitchFamily="34" charset="0"/>
              </a:rPr>
              <a:t>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Several Other Smaller Enhancements</a:t>
            </a:r>
            <a:endParaRPr lang="en-US" sz="2400" b="1" i="1" dirty="0">
              <a:latin typeface="Times New Roman" panose="02020603050405020304" pitchFamily="18" charset="0"/>
              <a:cs typeface="Times New Roman" panose="02020603050405020304" pitchFamily="18" charset="0"/>
            </a:endParaRPr>
          </a:p>
        </p:txBody>
      </p:sp>
      <p:sp>
        <p:nvSpPr>
          <p:cNvPr id="8" name="Rectangle 7"/>
          <p:cNvSpPr/>
          <p:nvPr/>
        </p:nvSpPr>
        <p:spPr>
          <a:xfrm>
            <a:off x="990600" y="1981200"/>
            <a:ext cx="7391400" cy="3847207"/>
          </a:xfrm>
          <a:prstGeom prst="rect">
            <a:avLst/>
          </a:prstGeom>
        </p:spPr>
        <p:txBody>
          <a:bodyPr wrap="square">
            <a:spAutoFit/>
          </a:bodyPr>
          <a:lstStyle/>
          <a:p>
            <a:r>
              <a:rPr lang="en-US" sz="1600" b="1" dirty="0" smtClean="0">
                <a:solidFill>
                  <a:srgbClr val="C00000"/>
                </a:solidFill>
                <a:latin typeface="Arial" panose="020B0604020202020204" pitchFamily="34" charset="0"/>
                <a:cs typeface="Arial" panose="020B0604020202020204" pitchFamily="34" charset="0"/>
              </a:rPr>
              <a:t>Revision of Event Wizard Request Form Instructions</a:t>
            </a:r>
            <a:endParaRPr lang="en-US" sz="1600" b="1" dirty="0">
              <a:solidFill>
                <a:srgbClr val="C00000"/>
              </a:solidFill>
              <a:latin typeface="Arial" panose="020B0604020202020204" pitchFamily="34" charset="0"/>
              <a:cs typeface="Arial" panose="020B0604020202020204" pitchFamily="34" charset="0"/>
            </a:endParaRPr>
          </a:p>
          <a:p>
            <a:pPr marL="285750" indent="-285750" algn="ctr">
              <a:buFont typeface="Arial"/>
              <a:buChar char="•"/>
            </a:pPr>
            <a:endParaRPr lang="en-US" sz="1200"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Took advantage of key users to determine instruction text that makes more sense</a:t>
            </a:r>
          </a:p>
          <a:p>
            <a:endParaRPr lang="en-US" sz="1600" b="1" dirty="0" smtClean="0">
              <a:solidFill>
                <a:srgbClr val="C00000"/>
              </a:solidFill>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600" b="1" dirty="0" smtClean="0">
                <a:solidFill>
                  <a:srgbClr val="C00000"/>
                </a:solidFill>
                <a:latin typeface="Arial" panose="020B0604020202020204" pitchFamily="34" charset="0"/>
                <a:cs typeface="Arial" panose="020B0604020202020204" pitchFamily="34" charset="0"/>
              </a:rPr>
              <a:t>“Unsure” Spaces</a:t>
            </a:r>
            <a:endParaRPr lang="en-US" sz="1600" b="1" dirty="0">
              <a:solidFill>
                <a:srgbClr val="C00000"/>
              </a:solidFill>
              <a:latin typeface="Arial" panose="020B0604020202020204" pitchFamily="34" charset="0"/>
              <a:cs typeface="Arial" panose="020B0604020202020204" pitchFamily="34" charset="0"/>
            </a:endParaRPr>
          </a:p>
          <a:p>
            <a:pPr marL="285750" indent="-285750" algn="ctr">
              <a:buFont typeface="Arial"/>
              <a:buChar char="•"/>
            </a:pPr>
            <a:endParaRPr lang="en-US" sz="1200"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Ability to get help finding spaces by campus</a:t>
            </a:r>
          </a:p>
          <a:p>
            <a:pPr marL="285750" indent="-285750">
              <a:buFont typeface="Arial"/>
              <a:buChar char="•"/>
            </a:pPr>
            <a:r>
              <a:rPr lang="en-US" sz="1600" dirty="0">
                <a:latin typeface="Arial" panose="020B0604020202020204" pitchFamily="34" charset="0"/>
                <a:cs typeface="Arial" panose="020B0604020202020204" pitchFamily="34" charset="0"/>
              </a:rPr>
              <a:t>Required to select a </a:t>
            </a:r>
            <a:r>
              <a:rPr lang="en-US" sz="1600" dirty="0" smtClean="0">
                <a:latin typeface="Arial" panose="020B0604020202020204" pitchFamily="34" charset="0"/>
                <a:cs typeface="Arial" panose="020B0604020202020204" pitchFamily="34" charset="0"/>
              </a:rPr>
              <a:t>space</a:t>
            </a:r>
            <a:endParaRPr lang="en-US" sz="1200" dirty="0">
              <a:latin typeface="Arial" panose="020B0604020202020204" pitchFamily="34" charset="0"/>
              <a:cs typeface="Arial" panose="020B0604020202020204" pitchFamily="34" charset="0"/>
            </a:endParaRPr>
          </a:p>
          <a:p>
            <a:pPr marL="285750" indent="-285750">
              <a:buFont typeface="Arial"/>
              <a:buChar char="•"/>
            </a:pPr>
            <a:endParaRPr lang="en-US" sz="1200" dirty="0">
              <a:latin typeface="Arial" panose="020B0604020202020204" pitchFamily="34" charset="0"/>
              <a:cs typeface="Arial" panose="020B0604020202020204" pitchFamily="34" charset="0"/>
            </a:endParaRPr>
          </a:p>
          <a:p>
            <a:pPr marL="285750" indent="-285750">
              <a:buFont typeface="Arial"/>
              <a:buChar char="•"/>
            </a:pPr>
            <a:endParaRPr lang="en-US" sz="1200" dirty="0" smtClean="0">
              <a:latin typeface="Arial" panose="020B0604020202020204" pitchFamily="34" charset="0"/>
              <a:cs typeface="Arial" panose="020B0604020202020204" pitchFamily="34" charset="0"/>
            </a:endParaRPr>
          </a:p>
          <a:p>
            <a:pPr marL="285750" indent="-285750">
              <a:buFont typeface="Arial"/>
              <a:buChar char="•"/>
            </a:pPr>
            <a:endParaRPr lang="en-US" sz="1200" dirty="0">
              <a:latin typeface="Arial" panose="020B0604020202020204" pitchFamily="34" charset="0"/>
              <a:cs typeface="Arial" panose="020B0604020202020204" pitchFamily="34" charset="0"/>
            </a:endParaRPr>
          </a:p>
          <a:p>
            <a:pPr marL="285750" indent="-285750">
              <a:buFont typeface="Arial"/>
              <a:buChar char="•"/>
            </a:pPr>
            <a:endParaRPr lang="en-US" sz="1200" dirty="0" smtClean="0">
              <a:latin typeface="Arial" panose="020B0604020202020204" pitchFamily="34" charset="0"/>
              <a:cs typeface="Arial" panose="020B0604020202020204" pitchFamily="34" charset="0"/>
            </a:endParaRPr>
          </a:p>
          <a:p>
            <a:pPr marL="285750" indent="-285750">
              <a:buFont typeface="Arial"/>
              <a:buChar char="•"/>
            </a:pPr>
            <a:endParaRPr lang="en-US" sz="1200" dirty="0">
              <a:latin typeface="Arial" panose="020B0604020202020204" pitchFamily="34" charset="0"/>
              <a:cs typeface="Arial" panose="020B0604020202020204" pitchFamily="34" charset="0"/>
            </a:endParaRPr>
          </a:p>
          <a:p>
            <a:pPr marL="285750" indent="-285750">
              <a:buFont typeface="Arial"/>
              <a:buChar char="•"/>
            </a:pPr>
            <a:endParaRPr lang="en-US" sz="1200" dirty="0" smtClean="0">
              <a:latin typeface="Arial" panose="020B0604020202020204" pitchFamily="34" charset="0"/>
              <a:cs typeface="Arial" panose="020B0604020202020204" pitchFamily="34" charset="0"/>
            </a:endParaRPr>
          </a:p>
          <a:p>
            <a:pPr marL="285750" indent="-285750">
              <a:buFont typeface="Arial"/>
              <a:buChar char="•"/>
            </a:pPr>
            <a:endParaRPr lang="en-US" sz="1200" dirty="0">
              <a:latin typeface="Arial" panose="020B0604020202020204" pitchFamily="34" charset="0"/>
              <a:cs typeface="Arial" panose="020B0604020202020204" pitchFamily="34" charset="0"/>
            </a:endParaRPr>
          </a:p>
          <a:p>
            <a:pPr marL="285750" indent="-285750">
              <a:buFont typeface="Arial"/>
              <a:buChar char="•"/>
            </a:pPr>
            <a:endParaRPr lang="en-US" sz="12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5435549" y="3505200"/>
            <a:ext cx="3022651" cy="2133635"/>
          </a:xfrm>
          <a:prstGeom prst="rect">
            <a:avLst/>
          </a:prstGeom>
        </p:spPr>
      </p:pic>
    </p:spTree>
    <p:extLst>
      <p:ext uri="{BB962C8B-B14F-4D97-AF65-F5344CB8AC3E}">
        <p14:creationId xmlns:p14="http://schemas.microsoft.com/office/powerpoint/2010/main" val="1775172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620000" cy="609600"/>
          </a:xfrm>
        </p:spPr>
        <p:txBody>
          <a:bodyPr>
            <a:noAutofit/>
          </a:bodyPr>
          <a:lstStyle/>
          <a:p>
            <a:pPr algn="l"/>
            <a:r>
              <a:rPr lang="en-US" sz="4000" dirty="0">
                <a:latin typeface="Arial" panose="020B0604020202020204" pitchFamily="34" charset="0"/>
                <a:cs typeface="Arial" panose="020B0604020202020204" pitchFamily="34" charset="0"/>
              </a:rPr>
              <a:t>25Live Enhancement Project</a:t>
            </a:r>
            <a:endParaRPr lang="en-US" sz="4000" dirty="0">
              <a:latin typeface="Arial" panose="020B0604020202020204" pitchFamily="34" charset="0"/>
              <a:cs typeface="Arial" panose="020B0604020202020204" pitchFamily="34" charset="0"/>
            </a:endParaRPr>
          </a:p>
        </p:txBody>
      </p:sp>
      <p:sp>
        <p:nvSpPr>
          <p:cNvPr id="5" name="TextBox 4"/>
          <p:cNvSpPr txBox="1"/>
          <p:nvPr/>
        </p:nvSpPr>
        <p:spPr>
          <a:xfrm>
            <a:off x="838200" y="1219200"/>
            <a:ext cx="7620000" cy="461665"/>
          </a:xfrm>
          <a:prstGeom prst="rect">
            <a:avLst/>
          </a:prstGeom>
          <a:solidFill>
            <a:schemeClr val="bg1">
              <a:lumMod val="85000"/>
            </a:schemeClr>
          </a:solidFill>
        </p:spPr>
        <p:txBody>
          <a:bodyPr wrap="square" rtlCol="0">
            <a:spAutoFit/>
          </a:bodyPr>
          <a:lstStyle/>
          <a:p>
            <a:r>
              <a:rPr lang="en-US" sz="2400" b="1" i="1" dirty="0" smtClean="0">
                <a:latin typeface="Times New Roman" panose="02020603050405020304" pitchFamily="18" charset="0"/>
                <a:cs typeface="Times New Roman" panose="02020603050405020304" pitchFamily="18" charset="0"/>
              </a:rPr>
              <a:t>Helping With Change</a:t>
            </a:r>
            <a:endParaRPr lang="en-US" sz="2400" b="1" i="1" dirty="0">
              <a:latin typeface="Times New Roman" panose="02020603050405020304" pitchFamily="18" charset="0"/>
              <a:cs typeface="Times New Roman" panose="02020603050405020304" pitchFamily="18" charset="0"/>
            </a:endParaRPr>
          </a:p>
        </p:txBody>
      </p:sp>
      <p:sp>
        <p:nvSpPr>
          <p:cNvPr id="4" name="Rectangle 3"/>
          <p:cNvSpPr/>
          <p:nvPr/>
        </p:nvSpPr>
        <p:spPr>
          <a:xfrm>
            <a:off x="990600" y="1828800"/>
            <a:ext cx="7696200" cy="4124206"/>
          </a:xfrm>
          <a:prstGeom prst="rect">
            <a:avLst/>
          </a:prstGeom>
        </p:spPr>
        <p:txBody>
          <a:bodyPr wrap="square">
            <a:spAutoFit/>
          </a:bodyPr>
          <a:lstStyle/>
          <a:p>
            <a:r>
              <a:rPr lang="en-US" sz="2400" b="1" dirty="0">
                <a:solidFill>
                  <a:srgbClr val="C00000"/>
                </a:solidFill>
                <a:latin typeface="Arial" panose="020B0604020202020204" pitchFamily="34" charset="0"/>
                <a:cs typeface="Arial" panose="020B0604020202020204" pitchFamily="34" charset="0"/>
              </a:rPr>
              <a:t>Same Basic Functionality</a:t>
            </a:r>
            <a:r>
              <a:rPr lang="en-US" sz="2400" b="1" dirty="0" smtClean="0">
                <a:solidFill>
                  <a:srgbClr val="C00000"/>
                </a:solidFill>
                <a:latin typeface="Arial" panose="020B0604020202020204" pitchFamily="34" charset="0"/>
                <a:cs typeface="Arial" panose="020B0604020202020204" pitchFamily="34" charset="0"/>
              </a:rPr>
              <a:t/>
            </a:r>
            <a:br>
              <a:rPr lang="en-US" sz="2400" b="1" dirty="0" smtClean="0">
                <a:solidFill>
                  <a:srgbClr val="C00000"/>
                </a:solidFill>
                <a:latin typeface="Arial" panose="020B0604020202020204" pitchFamily="34" charset="0"/>
                <a:cs typeface="Arial" panose="020B0604020202020204" pitchFamily="34" charset="0"/>
              </a:rPr>
            </a:br>
            <a:endParaRPr lang="en-US" b="1" dirty="0" smtClean="0">
              <a:solidFill>
                <a:srgbClr val="C00000"/>
              </a:solidFill>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Same portal link </a:t>
            </a:r>
            <a:r>
              <a:rPr lang="en-US" sz="1600" dirty="0" smtClean="0">
                <a:latin typeface="Arial" panose="020B0604020202020204" pitchFamily="34" charset="0"/>
                <a:cs typeface="Arial" panose="020B0604020202020204" pitchFamily="34" charset="0"/>
              </a:rPr>
              <a:t>location - </a:t>
            </a:r>
            <a:r>
              <a:rPr lang="en-US" sz="1600" dirty="0">
                <a:latin typeface="Arial" panose="020B0604020202020204" pitchFamily="34" charset="0"/>
                <a:cs typeface="Arial" panose="020B0604020202020204" pitchFamily="34" charset="0"/>
              </a:rPr>
              <a:t>adjusted </a:t>
            </a:r>
            <a:r>
              <a:rPr lang="en-US" sz="1600" dirty="0">
                <a:latin typeface="Arial" panose="020B0604020202020204" pitchFamily="34" charset="0"/>
                <a:cs typeface="Arial" panose="020B0604020202020204" pitchFamily="34" charset="0"/>
              </a:rPr>
              <a:t>to new </a:t>
            </a:r>
            <a:r>
              <a:rPr lang="en-US" sz="1600" dirty="0" smtClean="0">
                <a:latin typeface="Arial" panose="020B0604020202020204" pitchFamily="34" charset="0"/>
                <a:cs typeface="Arial" panose="020B0604020202020204" pitchFamily="34" charset="0"/>
              </a:rPr>
              <a:t>interface</a:t>
            </a:r>
          </a:p>
          <a:p>
            <a:pPr marL="285750" indent="-285750">
              <a:buFont typeface="Arial"/>
              <a:buChar char="•"/>
            </a:pPr>
            <a:r>
              <a:rPr lang="en-US" sz="1600" dirty="0" smtClean="0">
                <a:latin typeface="Arial" panose="020B0604020202020204" pitchFamily="34" charset="0"/>
                <a:cs typeface="Arial" panose="020B0604020202020204" pitchFamily="34" charset="0"/>
              </a:rPr>
              <a:t>General functionality is same</a:t>
            </a:r>
            <a:endParaRPr lang="en-US" sz="1600" dirty="0">
              <a:latin typeface="Arial" panose="020B0604020202020204" pitchFamily="34" charset="0"/>
              <a:cs typeface="Arial" panose="020B0604020202020204" pitchFamily="34" charset="0"/>
            </a:endParaRPr>
          </a:p>
          <a:p>
            <a:pPr marL="285750" indent="-285750">
              <a:buFont typeface="Arial"/>
              <a:buChar char="•"/>
            </a:pPr>
            <a:r>
              <a:rPr lang="en-US" sz="1600" dirty="0" smtClean="0">
                <a:latin typeface="Arial" panose="020B0604020202020204" pitchFamily="34" charset="0"/>
                <a:cs typeface="Arial" panose="020B0604020202020204" pitchFamily="34" charset="0"/>
              </a:rPr>
              <a:t>Ability </a:t>
            </a:r>
            <a:r>
              <a:rPr lang="en-US" sz="1600" dirty="0">
                <a:latin typeface="Arial" panose="020B0604020202020204" pitchFamily="34" charset="0"/>
                <a:cs typeface="Arial" panose="020B0604020202020204" pitchFamily="34" charset="0"/>
              </a:rPr>
              <a:t>to flip </a:t>
            </a:r>
            <a:r>
              <a:rPr lang="en-US" sz="1600" dirty="0">
                <a:latin typeface="Arial" panose="020B0604020202020204" pitchFamily="34" charset="0"/>
                <a:cs typeface="Arial" panose="020B0604020202020204" pitchFamily="34" charset="0"/>
              </a:rPr>
              <a:t>back to </a:t>
            </a:r>
            <a:r>
              <a:rPr lang="en-US" sz="1600" dirty="0">
                <a:latin typeface="Arial" panose="020B0604020202020204" pitchFamily="34" charset="0"/>
                <a:cs typeface="Arial" panose="020B0604020202020204" pitchFamily="34" charset="0"/>
              </a:rPr>
              <a:t>original interface with a </a:t>
            </a:r>
            <a:r>
              <a:rPr lang="en-US" sz="1600" dirty="0" smtClean="0">
                <a:latin typeface="Arial" panose="020B0604020202020204" pitchFamily="34" charset="0"/>
                <a:cs typeface="Arial" panose="020B0604020202020204" pitchFamily="34" charset="0"/>
              </a:rPr>
              <a:t>click</a:t>
            </a:r>
            <a:endParaRPr lang="en-US" sz="1600" dirty="0">
              <a:latin typeface="Arial" panose="020B0604020202020204" pitchFamily="34" charset="0"/>
              <a:cs typeface="Arial" panose="020B0604020202020204" pitchFamily="34" charset="0"/>
            </a:endParaRPr>
          </a:p>
          <a:p>
            <a:endParaRPr lang="en-US" sz="1600" b="1" dirty="0" smtClean="0">
              <a:solidFill>
                <a:srgbClr val="C00000"/>
              </a:solidFill>
              <a:latin typeface="Arial" panose="020B0604020202020204" pitchFamily="34" charset="0"/>
              <a:cs typeface="Arial" panose="020B0604020202020204" pitchFamily="34" charset="0"/>
            </a:endParaRPr>
          </a:p>
          <a:p>
            <a:r>
              <a:rPr lang="en-US" sz="2400" b="1" dirty="0">
                <a:solidFill>
                  <a:srgbClr val="C00000"/>
                </a:solidFill>
                <a:latin typeface="Arial" panose="020B0604020202020204" pitchFamily="34" charset="0"/>
                <a:cs typeface="Arial" panose="020B0604020202020204" pitchFamily="34" charset="0"/>
              </a:rPr>
              <a:t>Help Is Available</a:t>
            </a:r>
          </a:p>
          <a:p>
            <a:pPr marL="285750" indent="-285750" algn="ctr">
              <a:buFont typeface="Arial"/>
              <a:buChar char="•"/>
            </a:pPr>
            <a:endParaRPr lang="en-US" dirty="0">
              <a:latin typeface="Arial" panose="020B0604020202020204" pitchFamily="34" charset="0"/>
              <a:cs typeface="Arial" panose="020B0604020202020204" pitchFamily="34" charset="0"/>
            </a:endParaRPr>
          </a:p>
          <a:p>
            <a:pPr marL="285750" indent="-285750">
              <a:buFont typeface="Arial"/>
              <a:buChar char="•"/>
            </a:pPr>
            <a:r>
              <a:rPr lang="en-US" sz="1600" dirty="0">
                <a:latin typeface="Arial" panose="020B0604020202020204" pitchFamily="34" charset="0"/>
                <a:cs typeface="Arial" panose="020B0604020202020204" pitchFamily="34" charset="0"/>
              </a:rPr>
              <a:t>New resource web page being deployed next to </a:t>
            </a:r>
            <a:r>
              <a:rPr lang="en-US" sz="1600" dirty="0" smtClean="0">
                <a:latin typeface="Arial" panose="020B0604020202020204" pitchFamily="34" charset="0"/>
                <a:cs typeface="Arial" panose="020B0604020202020204" pitchFamily="34" charset="0"/>
              </a:rPr>
              <a:t>link</a:t>
            </a:r>
            <a:br>
              <a:rPr lang="en-US" sz="1600" dirty="0" smtClean="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pPr marL="285750" indent="-285750">
              <a:buFont typeface="Arial"/>
              <a:buChar char="•"/>
            </a:pPr>
            <a:r>
              <a:rPr lang="en-US" sz="1600" dirty="0" smtClean="0">
                <a:latin typeface="Arial" panose="020B0604020202020204" pitchFamily="34" charset="0"/>
                <a:cs typeface="Arial" panose="020B0604020202020204" pitchFamily="34" charset="0"/>
              </a:rPr>
              <a:t>Two </a:t>
            </a:r>
            <a:r>
              <a:rPr lang="en-US" sz="1600" dirty="0">
                <a:latin typeface="Arial" panose="020B0604020202020204" pitchFamily="34" charset="0"/>
                <a:cs typeface="Arial" panose="020B0604020202020204" pitchFamily="34" charset="0"/>
              </a:rPr>
              <a:t>Pre-Launch Trainings</a:t>
            </a:r>
          </a:p>
          <a:p>
            <a:pPr marL="285750" indent="-285750">
              <a:buFont typeface="Arial"/>
              <a:buChar char="•"/>
            </a:pPr>
            <a:r>
              <a:rPr lang="en-US" sz="1600" dirty="0">
                <a:latin typeface="Arial" panose="020B0604020202020204" pitchFamily="34" charset="0"/>
                <a:cs typeface="Arial" panose="020B0604020202020204" pitchFamily="34" charset="0"/>
              </a:rPr>
              <a:t>Two Post-Launch Trainings</a:t>
            </a:r>
          </a:p>
          <a:p>
            <a:pPr marL="285750" indent="-285750">
              <a:buFont typeface="Arial"/>
              <a:buChar char="•"/>
            </a:pPr>
            <a:r>
              <a:rPr lang="en-US" sz="1600" dirty="0">
                <a:latin typeface="Arial" panose="020B0604020202020204" pitchFamily="34" charset="0"/>
                <a:cs typeface="Arial" panose="020B0604020202020204" pitchFamily="34" charset="0"/>
              </a:rPr>
              <a:t>Harmony Trainings To Be Determined</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sz="1600" dirty="0" smtClean="0">
              <a:latin typeface="Arial" panose="020B0604020202020204" pitchFamily="34" charset="0"/>
              <a:cs typeface="Arial" panose="020B0604020202020204" pitchFamily="34" charset="0"/>
            </a:endParaRPr>
          </a:p>
          <a:p>
            <a:pPr marL="285750" indent="-285750">
              <a:buFont typeface="Arial"/>
              <a:buChar char="•"/>
            </a:pPr>
            <a:r>
              <a:rPr lang="en-US" b="1" dirty="0" smtClean="0">
                <a:latin typeface="Arial" panose="020B0604020202020204" pitchFamily="34" charset="0"/>
                <a:cs typeface="Arial" panose="020B0604020202020204" pitchFamily="34" charset="0"/>
              </a:rPr>
              <a:t>Support Email: </a:t>
            </a:r>
            <a:r>
              <a:rPr lang="en-US" dirty="0" smtClean="0">
                <a:latin typeface="Arial" panose="020B0604020202020204" pitchFamily="34" charset="0"/>
                <a:cs typeface="Arial" panose="020B0604020202020204" pitchFamily="34" charset="0"/>
                <a:hlinkClick r:id="rId2"/>
              </a:rPr>
              <a:t>25LiveSupport@clackamas.edu</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51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TotalTime>
  <Words>314</Words>
  <Application>Microsoft Office PowerPoint</Application>
  <PresentationFormat>On-screen Show (4:3)</PresentationFormat>
  <Paragraphs>89</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25Live Scheduling System Enhancements</vt:lpstr>
      <vt:lpstr>25Live Enhancement Project</vt:lpstr>
      <vt:lpstr>25Live Enhancement Project</vt:lpstr>
      <vt:lpstr>25Live Enhancement Project</vt:lpstr>
      <vt:lpstr>25Live Enhancement Project</vt:lpstr>
      <vt:lpstr>25Live Enhancement Project</vt:lpstr>
      <vt:lpstr>25Live Enhancement Project</vt:lpstr>
      <vt:lpstr>25Live Enhancement Project</vt:lpstr>
      <vt:lpstr>25Live Enhancement Project</vt:lpstr>
      <vt:lpstr>25Live Enhancement Project</vt:lpstr>
    </vt:vector>
  </TitlesOfParts>
  <Company>Clackamas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Stephen Brouwers</cp:lastModifiedBy>
  <cp:revision>115</cp:revision>
  <cp:lastPrinted>2019-04-12T17:43:08Z</cp:lastPrinted>
  <dcterms:created xsi:type="dcterms:W3CDTF">2015-07-20T21:46:48Z</dcterms:created>
  <dcterms:modified xsi:type="dcterms:W3CDTF">2019-04-12T18:03:15Z</dcterms:modified>
</cp:coreProperties>
</file>